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853" r:id="rId2"/>
    <p:sldId id="937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BD5"/>
    <a:srgbClr val="DCD8D2"/>
    <a:srgbClr val="E6E5E1"/>
    <a:srgbClr val="DB3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4660"/>
  </p:normalViewPr>
  <p:slideViewPr>
    <p:cSldViewPr snapToGrid="0">
      <p:cViewPr varScale="1">
        <p:scale>
          <a:sx n="79" d="100"/>
          <a:sy n="79" d="100"/>
        </p:scale>
        <p:origin x="55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6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CB599-32AD-4B30-AB86-2E3B1150B1DA}" type="datetimeFigureOut">
              <a:rPr lang="en-US" smtClean="0"/>
              <a:t>3/12/2023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C2A2F-5772-4E54-8050-200988D972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71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D7693-A2A0-4755-B451-2ADCF4451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26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125" y="802298"/>
            <a:ext cx="1043572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9125" y="3531204"/>
            <a:ext cx="10435727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B8E0-7B51-4199-870B-7EFEEEA27529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619125" y="3528542"/>
            <a:ext cx="10435727" cy="2662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34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40423"/>
            <a:ext cx="9603275" cy="4312725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CBC8-7C72-4349-AD53-8FB8C8FAED12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79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2C63-E069-4038-805B-2945FBA4FD92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337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BAEB7-2E2C-4729-AF98-2A65834F8487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03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8527-3E36-467F-96AC-AA1BEE00BE43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46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C724-E9B3-4CB0-A63F-891F021BF1C6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48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0F894-CB16-419B-AA43-7E7F36F4E5DB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1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442C3-03A5-412B-9C06-9BDCEB648BB7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0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346851D-7503-4377-A662-EC90256BF284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5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29C3-7C58-4BCC-A60C-C71C4006A461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88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40B6-8331-45AB-80E1-3E5C41815AE1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38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A03DF-C86F-4574-847E-B64BDD46C0B8}" type="datetime1">
              <a:rPr lang="en-US" smtClean="0"/>
              <a:t>3/12/2023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0460" y="6244136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26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E0252-B987-A048-7754-A48301FC9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351219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latin typeface="Koblenz Serial" panose="02000000000000000000" pitchFamily="50" charset="0"/>
              </a:rPr>
              <a:t>Web 7.0</a:t>
            </a:r>
            <a:br>
              <a:rPr lang="en-US" sz="6000" dirty="0">
                <a:latin typeface="Koblenz Serial" panose="02000000000000000000" pitchFamily="50" charset="0"/>
              </a:rPr>
            </a:br>
            <a:r>
              <a:rPr lang="en-US" sz="6000" dirty="0">
                <a:latin typeface="Koblenz Serial" panose="02000000000000000000" pitchFamily="50" charset="0"/>
              </a:rPr>
              <a:t>DIDComm Notation</a:t>
            </a:r>
            <a:br>
              <a:rPr lang="en-US" sz="6000" dirty="0">
                <a:latin typeface="Koblenz Serial" panose="02000000000000000000" pitchFamily="50" charset="0"/>
              </a:rPr>
            </a:br>
            <a:r>
              <a:rPr lang="en-US" sz="6000" dirty="0">
                <a:latin typeface="Koblenz Serial" panose="02000000000000000000" pitchFamily="50" charset="0"/>
              </a:rPr>
              <a:t>Template</a:t>
            </a:r>
            <a:br>
              <a:rPr lang="en-US" sz="6000" dirty="0">
                <a:latin typeface="Koblenz Serial" panose="02000000000000000000" pitchFamily="50" charset="0"/>
              </a:rPr>
            </a:br>
            <a:endParaRPr lang="en-US" sz="4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11A6A-49BA-4959-8FC3-ABB77DE2A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4229" y="3618291"/>
            <a:ext cx="8670881" cy="240223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Michael Herman</a:t>
            </a:r>
          </a:p>
          <a:p>
            <a:pPr>
              <a:lnSpc>
                <a:spcPct val="100000"/>
              </a:lnSpc>
            </a:pPr>
            <a:r>
              <a:rPr lang="en-US" dirty="0"/>
              <a:t>Self-Sovereign Blockchain Architect, Developer, and Futurist</a:t>
            </a:r>
          </a:p>
          <a:p>
            <a:pPr>
              <a:lnSpc>
                <a:spcPct val="100000"/>
              </a:lnSpc>
            </a:pPr>
            <a:r>
              <a:rPr lang="en-US" dirty="0"/>
              <a:t>Trusted Digital Web</a:t>
            </a:r>
          </a:p>
          <a:p>
            <a:pPr>
              <a:lnSpc>
                <a:spcPct val="100000"/>
              </a:lnSpc>
            </a:pPr>
            <a:r>
              <a:rPr lang="en-US" dirty="0"/>
              <a:t>Hyperonomy Digital Identity Lab</a:t>
            </a:r>
          </a:p>
          <a:p>
            <a:pPr>
              <a:lnSpc>
                <a:spcPct val="100000"/>
              </a:lnSpc>
            </a:pPr>
            <a:r>
              <a:rPr lang="en-US" dirty="0"/>
              <a:t>Parallelspace Corporation</a:t>
            </a:r>
          </a:p>
          <a:p>
            <a:pPr>
              <a:lnSpc>
                <a:spcPct val="100000"/>
              </a:lnSpc>
            </a:pPr>
            <a:r>
              <a:rPr lang="en-US" dirty="0"/>
              <a:t>Bindloss,  Alberta, Canada / Chelem, MEXICO</a:t>
            </a:r>
          </a:p>
        </p:txBody>
      </p:sp>
      <p:pic>
        <p:nvPicPr>
          <p:cNvPr id="6" name="Picture 5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6DBD0B94-C5DD-8970-CE2E-F4DC98E75C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7" r="18286"/>
          <a:stretch/>
        </p:blipFill>
        <p:spPr>
          <a:xfrm>
            <a:off x="603115" y="3649025"/>
            <a:ext cx="1661114" cy="2234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9A8599-27DD-835A-92D4-CAF2770E2F8B}"/>
              </a:ext>
            </a:extLst>
          </p:cNvPr>
          <p:cNvSpPr txBox="1"/>
          <p:nvPr/>
        </p:nvSpPr>
        <p:spPr>
          <a:xfrm>
            <a:off x="0" y="6331758"/>
            <a:ext cx="12192000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Copyright (c) 2022-2023 Michael Herman (Alberta, Canada) - Creative Commons Attribution-ShareAlike 4.0 International Public License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3F13C0-094F-AEDA-0EB8-0E2BB3DA5762}"/>
              </a:ext>
            </a:extLst>
          </p:cNvPr>
          <p:cNvSpPr txBox="1"/>
          <p:nvPr/>
        </p:nvSpPr>
        <p:spPr>
          <a:xfrm>
            <a:off x="10667999" y="4902"/>
            <a:ext cx="151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Version 0.3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60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88B00-EC45-B97A-605C-292E92A3560C}"/>
              </a:ext>
            </a:extLst>
          </p:cNvPr>
          <p:cNvSpPr/>
          <p:nvPr/>
        </p:nvSpPr>
        <p:spPr>
          <a:xfrm>
            <a:off x="0" y="5267739"/>
            <a:ext cx="12192000" cy="1595157"/>
          </a:xfrm>
          <a:prstGeom prst="rect">
            <a:avLst/>
          </a:prstGeom>
          <a:solidFill>
            <a:srgbClr val="DCD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79C40B-F067-A450-17C3-C3A2F56F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0C9262-8B15-993A-6D50-EDE1C0FF7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97" y="42198"/>
            <a:ext cx="1798820" cy="2011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C64A56-2647-802D-7F66-531609CD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509" y="42198"/>
            <a:ext cx="1780248" cy="201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DCA278-29A1-756E-D847-17CEDB9AA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514" y="42198"/>
            <a:ext cx="1635486" cy="20116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AA192A-B2EB-EBA1-B671-052C8772D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085" y="42198"/>
            <a:ext cx="1788160" cy="20116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9205FF-B0CA-05C8-3602-2C170914E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997" y="2595138"/>
            <a:ext cx="1640892" cy="2011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1C9C56-C43F-4389-27BA-118862240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2022" y="2595138"/>
            <a:ext cx="1639222" cy="20116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BF37AA-44BD-C205-AE4A-8BAA06A4F2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4889" y="5074920"/>
            <a:ext cx="2346115" cy="15544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DF4603-315C-CC78-4BB2-700C6F4E0C0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30671" y="4846320"/>
            <a:ext cx="2349137" cy="20116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5BCF96-E9EA-C201-B211-CBF8C7D225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7879" y="2595138"/>
            <a:ext cx="1869904" cy="20116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126F2-0370-E82D-8FFB-0F0F4DA35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4411" y="2817050"/>
            <a:ext cx="2009445" cy="1828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28211C-D3C9-BF2F-6C63-15134BF9CF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50036" y="2686578"/>
            <a:ext cx="2023078" cy="201168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5E97AC7-6A07-12ED-AEB7-76287E1001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46407" y="4846320"/>
            <a:ext cx="1630927" cy="201168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63D1F95-87B1-3079-EF9F-7FA9D029DB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23183" y="4846320"/>
            <a:ext cx="1635894" cy="201168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50D5E4E-0641-4A93-3B60-0043162E82B1}"/>
              </a:ext>
            </a:extLst>
          </p:cNvPr>
          <p:cNvGrpSpPr/>
          <p:nvPr/>
        </p:nvGrpSpPr>
        <p:grpSpPr>
          <a:xfrm>
            <a:off x="7491051" y="5224289"/>
            <a:ext cx="4477382" cy="287462"/>
            <a:chOff x="3662445" y="5485263"/>
            <a:chExt cx="4477382" cy="287462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027F900-1AB2-8602-124B-F20FE0EA17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2445" y="5772725"/>
              <a:ext cx="4477382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E4521B-FE26-0E59-4084-49291F63DA8F}"/>
                </a:ext>
              </a:extLst>
            </p:cNvPr>
            <p:cNvSpPr txBox="1"/>
            <p:nvPr/>
          </p:nvSpPr>
          <p:spPr>
            <a:xfrm>
              <a:off x="4984885" y="5485263"/>
              <a:ext cx="14295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(Plain Text) Message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27CC8E1-88EA-A3AA-B35E-E8FC788ACD35}"/>
              </a:ext>
            </a:extLst>
          </p:cNvPr>
          <p:cNvGrpSpPr/>
          <p:nvPr/>
        </p:nvGrpSpPr>
        <p:grpSpPr>
          <a:xfrm>
            <a:off x="7491051" y="4621503"/>
            <a:ext cx="4477382" cy="340873"/>
            <a:chOff x="3662445" y="5340648"/>
            <a:chExt cx="4477382" cy="340873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BDE2902-5AA8-6C38-DC9E-9011FAD36E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2445" y="5681521"/>
              <a:ext cx="4477382" cy="0"/>
            </a:xfrm>
            <a:prstGeom prst="straightConnector1">
              <a:avLst/>
            </a:prstGeom>
            <a:ln w="127000" cmpd="tri">
              <a:solidFill>
                <a:srgbClr val="7030A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AD9CB1-E4CB-9D25-B4CB-A3931C1E9197}"/>
                </a:ext>
              </a:extLst>
            </p:cNvPr>
            <p:cNvSpPr txBox="1"/>
            <p:nvPr/>
          </p:nvSpPr>
          <p:spPr>
            <a:xfrm>
              <a:off x="4263211" y="5340648"/>
              <a:ext cx="33343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DIDComm Message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4BC90EA-010E-97F8-6DB6-B4205A19C472}"/>
              </a:ext>
            </a:extLst>
          </p:cNvPr>
          <p:cNvSpPr txBox="1"/>
          <p:nvPr/>
        </p:nvSpPr>
        <p:spPr>
          <a:xfrm>
            <a:off x="1950947" y="1918911"/>
            <a:ext cx="276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Bob’s Agent</a:t>
            </a:r>
            <a:endParaRPr lang="en-US" sz="1200" dirty="0"/>
          </a:p>
          <a:p>
            <a:pPr algn="ctr"/>
            <a:r>
              <a:rPr lang="en-US" sz="1200" dirty="0"/>
              <a:t>http://example.com:8085</a:t>
            </a:r>
          </a:p>
          <a:p>
            <a:pPr algn="ctr"/>
            <a:r>
              <a:rPr lang="en-US" sz="1200" dirty="0"/>
              <a:t>(http://128.0.0.1:8085)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F7DA9F-A9D5-4572-F023-3122737C570A}"/>
              </a:ext>
            </a:extLst>
          </p:cNvPr>
          <p:cNvSpPr txBox="1"/>
          <p:nvPr/>
        </p:nvSpPr>
        <p:spPr>
          <a:xfrm>
            <a:off x="-310232" y="1918912"/>
            <a:ext cx="272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Alice’s Agent</a:t>
            </a:r>
            <a:br>
              <a:rPr lang="en-US" sz="1200" dirty="0"/>
            </a:br>
            <a:r>
              <a:rPr lang="en-US" sz="1200" dirty="0"/>
              <a:t>http://example.com:8080</a:t>
            </a:r>
          </a:p>
          <a:p>
            <a:pPr algn="ctr"/>
            <a:r>
              <a:rPr lang="en-US" sz="1200" dirty="0"/>
              <a:t>(http://128.0.0.1:8080)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DD93887-CE72-10A7-FE96-84E092B6D304}"/>
              </a:ext>
            </a:extLst>
          </p:cNvPr>
          <p:cNvSpPr txBox="1"/>
          <p:nvPr/>
        </p:nvSpPr>
        <p:spPr>
          <a:xfrm>
            <a:off x="6721693" y="1911853"/>
            <a:ext cx="276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ABC Grocery Agent</a:t>
            </a:r>
            <a:endParaRPr lang="en-US" sz="1200" dirty="0"/>
          </a:p>
          <a:p>
            <a:pPr algn="ctr"/>
            <a:r>
              <a:rPr lang="en-US" sz="1200" dirty="0"/>
              <a:t>http://example.com:8095</a:t>
            </a:r>
          </a:p>
          <a:p>
            <a:pPr algn="ctr"/>
            <a:r>
              <a:rPr lang="en-US" sz="1200" dirty="0"/>
              <a:t>(http://128.0.0.1:8095)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8EC8D4-2C6C-336B-97FF-5BA64BB8F734}"/>
              </a:ext>
            </a:extLst>
          </p:cNvPr>
          <p:cNvSpPr txBox="1"/>
          <p:nvPr/>
        </p:nvSpPr>
        <p:spPr>
          <a:xfrm>
            <a:off x="4460514" y="1911854"/>
            <a:ext cx="2725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David’s Cabbages Agent</a:t>
            </a:r>
            <a:br>
              <a:rPr lang="en-US" sz="1200" dirty="0"/>
            </a:br>
            <a:r>
              <a:rPr lang="en-US" sz="1200" dirty="0"/>
              <a:t>http://example.com:8090</a:t>
            </a:r>
          </a:p>
          <a:p>
            <a:pPr algn="ctr"/>
            <a:r>
              <a:rPr lang="en-US" sz="1200" dirty="0"/>
              <a:t>(http://128.0.0.1:8090)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6DD33F-F79D-A296-54AB-37EBD389E073}"/>
              </a:ext>
            </a:extLst>
          </p:cNvPr>
          <p:cNvSpPr txBox="1"/>
          <p:nvPr/>
        </p:nvSpPr>
        <p:spPr>
          <a:xfrm>
            <a:off x="8742308" y="1918739"/>
            <a:ext cx="276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Thrift Bank Agent</a:t>
            </a:r>
            <a:endParaRPr lang="en-US" sz="1200" dirty="0"/>
          </a:p>
          <a:p>
            <a:pPr algn="ctr"/>
            <a:r>
              <a:rPr lang="en-US" sz="1200" dirty="0"/>
              <a:t>http://example.com:8100</a:t>
            </a:r>
          </a:p>
          <a:p>
            <a:pPr algn="ctr"/>
            <a:r>
              <a:rPr lang="en-US" sz="1200" dirty="0"/>
              <a:t>(http://128.0.0.1:8100)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C844418-3F87-BD7A-8845-1BD61F05012D}"/>
              </a:ext>
            </a:extLst>
          </p:cNvPr>
          <p:cNvGrpSpPr/>
          <p:nvPr/>
        </p:nvGrpSpPr>
        <p:grpSpPr>
          <a:xfrm>
            <a:off x="8296330" y="-191267"/>
            <a:ext cx="3004131" cy="2011680"/>
            <a:chOff x="8296330" y="-191267"/>
            <a:chExt cx="3004131" cy="201168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42AFB3-4BA1-B09C-4CD7-87DA25399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296330" y="-191267"/>
              <a:ext cx="2014161" cy="201168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0D1C86-9CE4-FD17-6F4B-1EA6DCA17C0D}"/>
                </a:ext>
              </a:extLst>
            </p:cNvPr>
            <p:cNvSpPr txBox="1"/>
            <p:nvPr/>
          </p:nvSpPr>
          <p:spPr>
            <a:xfrm>
              <a:off x="9489135" y="42198"/>
              <a:ext cx="18113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Thrift Bank</a:t>
              </a:r>
            </a:p>
            <a:p>
              <a:r>
                <a:rPr lang="en-US" sz="1400" dirty="0"/>
                <a:t>(did:org:777-888-999)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BA8C830-D4FC-539D-308E-2006982089D4}"/>
              </a:ext>
            </a:extLst>
          </p:cNvPr>
          <p:cNvGrpSpPr/>
          <p:nvPr/>
        </p:nvGrpSpPr>
        <p:grpSpPr>
          <a:xfrm>
            <a:off x="7646917" y="5704746"/>
            <a:ext cx="4477382" cy="287462"/>
            <a:chOff x="3662445" y="5485263"/>
            <a:chExt cx="4477382" cy="287462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7566F9D-49DB-3CB5-25A7-B5E0A9F424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2445" y="5772725"/>
              <a:ext cx="4477382" cy="0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8C39DDD-88EF-0887-D658-1093A97E89BE}"/>
                </a:ext>
              </a:extLst>
            </p:cNvPr>
            <p:cNvSpPr txBox="1"/>
            <p:nvPr/>
          </p:nvSpPr>
          <p:spPr>
            <a:xfrm>
              <a:off x="4984885" y="5485263"/>
              <a:ext cx="166879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DIDLANG/DNS Query</a:t>
              </a:r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58B06046-0545-FAAB-EB38-C8AFF8A316A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91051" y="4804122"/>
            <a:ext cx="1867035" cy="201168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EC911B6-2928-BFB6-818C-E0048AC703F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6332" y="2698769"/>
            <a:ext cx="2011680" cy="201168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EEB6B90-B92C-49AB-57F7-76F2705B590E}"/>
              </a:ext>
            </a:extLst>
          </p:cNvPr>
          <p:cNvGrpSpPr/>
          <p:nvPr/>
        </p:nvGrpSpPr>
        <p:grpSpPr>
          <a:xfrm>
            <a:off x="10769156" y="621188"/>
            <a:ext cx="3553135" cy="1463040"/>
            <a:chOff x="11077265" y="621188"/>
            <a:chExt cx="3553135" cy="1463040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8F55266-B55B-0DDA-3B99-7B1A1EC3F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077265" y="621188"/>
              <a:ext cx="1458380" cy="146304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9F8E786-F530-2EEE-F112-40C306A2D533}"/>
                </a:ext>
              </a:extLst>
            </p:cNvPr>
            <p:cNvSpPr txBox="1"/>
            <p:nvPr/>
          </p:nvSpPr>
          <p:spPr>
            <a:xfrm>
              <a:off x="12192000" y="715476"/>
              <a:ext cx="243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DIDComm Message Attachment</a:t>
              </a:r>
            </a:p>
            <a:p>
              <a:r>
                <a:rPr lang="en-US" sz="1200" dirty="0"/>
                <a:t>(Business Card Verifiable Credential)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247027"/>
      </p:ext>
    </p:extLst>
  </p:cSld>
  <p:clrMapOvr>
    <a:masterClrMapping/>
  </p:clrMapOvr>
</p:sld>
</file>

<file path=ppt/theme/theme1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164</Words>
  <Application>Microsoft Office PowerPoint</Application>
  <PresentationFormat>Widescreen</PresentationFormat>
  <Paragraphs>31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Koblenz Serial</vt:lpstr>
      <vt:lpstr>1_Gallery</vt:lpstr>
      <vt:lpstr>Web 7.0 DIDComm Notation Template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Web 7.0?</dc:title>
  <dc:creator>Michael Herman</dc:creator>
  <cp:lastModifiedBy>Michael Herman</cp:lastModifiedBy>
  <cp:revision>29</cp:revision>
  <cp:lastPrinted>2023-02-15T16:51:42Z</cp:lastPrinted>
  <dcterms:created xsi:type="dcterms:W3CDTF">2023-01-16T00:21:16Z</dcterms:created>
  <dcterms:modified xsi:type="dcterms:W3CDTF">2023-03-13T04:15:46Z</dcterms:modified>
</cp:coreProperties>
</file>